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1" r:id="rId3"/>
    <p:sldId id="264" r:id="rId4"/>
    <p:sldId id="266" r:id="rId5"/>
    <p:sldId id="267" r:id="rId6"/>
    <p:sldId id="269" r:id="rId7"/>
    <p:sldId id="268" r:id="rId8"/>
    <p:sldId id="270" r:id="rId9"/>
    <p:sldId id="262" r:id="rId10"/>
    <p:sldId id="271" r:id="rId11"/>
    <p:sldId id="273" r:id="rId12"/>
    <p:sldId id="279" r:id="rId13"/>
    <p:sldId id="260" r:id="rId14"/>
    <p:sldId id="272" r:id="rId15"/>
    <p:sldId id="274" r:id="rId16"/>
    <p:sldId id="276" r:id="rId17"/>
    <p:sldId id="278" r:id="rId18"/>
    <p:sldId id="277" r:id="rId19"/>
    <p:sldId id="259" r:id="rId20"/>
    <p:sldId id="280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2044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017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8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7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576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009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828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5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856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3613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178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DBAC-817C-4DA9-BA3A-00C5400F577D}" type="datetimeFigureOut">
              <a:rPr lang="hr-HR" smtClean="0"/>
              <a:pPr/>
              <a:t>7.9.2013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34E3F-D37E-482B-8D03-3537BFCD7D0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82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em.h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brijuni.hr/Home.aspx?PageName=Home" TargetMode="Externa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rijuni.hr/Home.aspx?PageName=Hom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hyperlink" Target="http://cem.h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em.h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brijuni.hr/Home.aspx?PageName=Ho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/>
          <p:cNvSpPr txBox="1">
            <a:spLocks/>
          </p:cNvSpPr>
          <p:nvPr/>
        </p:nvSpPr>
        <p:spPr>
          <a:xfrm>
            <a:off x="1471047" y="1481142"/>
            <a:ext cx="6169119" cy="2015703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LIMFOMI</a:t>
            </a:r>
            <a:b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optimalno liječenje i</a:t>
            </a:r>
            <a:b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kasnija plodnost</a:t>
            </a:r>
            <a:endParaRPr lang="hr-HR" sz="2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Podnaslov 4"/>
          <p:cNvSpPr txBox="1">
            <a:spLocks/>
          </p:cNvSpPr>
          <p:nvPr/>
        </p:nvSpPr>
        <p:spPr>
          <a:xfrm>
            <a:off x="1907704" y="4149080"/>
            <a:ext cx="5184576" cy="14401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Boris Labar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Centar za ekspertnu medicinu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hr-HR" sz="2800" b="1" dirty="0" smtClean="0">
                <a:solidFill>
                  <a:schemeClr val="accent5">
                    <a:lumMod val="75000"/>
                  </a:schemeClr>
                </a:solidFill>
              </a:rPr>
              <a:t>Voćarska 14, Zagreb </a:t>
            </a:r>
          </a:p>
        </p:txBody>
      </p:sp>
      <p:pic>
        <p:nvPicPr>
          <p:cNvPr id="4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575"/>
            <a:ext cx="1705372" cy="85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75252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Dijagnostički pristup – osobitosti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Određivanje proširenosti HL </a:t>
            </a:r>
          </a:p>
          <a:p>
            <a:endParaRPr lang="hr-HR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Terapija tijekom trudnoće 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Učinak terapije na rast i razvoj fetusa </a:t>
            </a:r>
          </a:p>
        </p:txBody>
      </p:sp>
      <p:pic>
        <p:nvPicPr>
          <p:cNvPr id="4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5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72816"/>
            <a:ext cx="24895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(7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068960"/>
            <a:ext cx="24895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(18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525" y="4149080"/>
            <a:ext cx="24895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(30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52" y="1772816"/>
            <a:ext cx="6229737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Odgoda terapije do 2/3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trimestra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?!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Trudnice sa progresivnim HL  -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Th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odmah: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 ABVD /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adriamicin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bleomicin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vinblastin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dakarbazin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/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-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vinblastin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/ABVD nakon poroda/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181861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terapija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1036" y="3088858"/>
            <a:ext cx="622973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Indolentni HL odgoda do iza poroda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Progresivna bolest /ABVD/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Zračenje uz zaštitu – kontrola bolesti iznad ošita;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215" y="4149079"/>
            <a:ext cx="622955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Odgoda terapije do iza poroda; /obrada proširenosti HL/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Progresivna bolest /ABVD/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528" y="5013176"/>
            <a:ext cx="2952328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Prekid trudnoće 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NE! </a:t>
            </a:r>
          </a:p>
          <a:p>
            <a:pPr algn="ctr"/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Relaps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HL – DA /intenzivna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ChTh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+ SCT/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90662" y="5013176"/>
            <a:ext cx="5580111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Odgoda liječenja: </a:t>
            </a:r>
          </a:p>
          <a:p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St. IA ili IIA u kasnom drugom ili trećem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trimestru</a:t>
            </a:r>
            <a:endParaRPr lang="hr-HR" sz="20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Stabilna bolest bez znakova progresije  - dijagnoza nakon 20 tjedna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gestacije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;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60076" y="1911315"/>
            <a:ext cx="864096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15%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0232" y="2564904"/>
            <a:ext cx="864096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34247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15" grpId="0" animBg="1"/>
      <p:bldP spid="28" grpId="0" animBg="1"/>
      <p:bldP spid="17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4" y="1417540"/>
            <a:ext cx="232686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PRVI TRIMESTAR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12" y="2613158"/>
            <a:ext cx="219075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DRUGI TRIMESTAR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95" y="4365104"/>
            <a:ext cx="2190752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TREĆI TRIMESTAR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8391" y="627057"/>
            <a:ext cx="219573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AML/ALL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6000" y="629417"/>
            <a:ext cx="219573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APL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1534" y="629417"/>
            <a:ext cx="219573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 limfom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31" y="1417540"/>
            <a:ext cx="21957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Prekid trudnoće i odmah</a:t>
            </a:r>
          </a:p>
          <a:p>
            <a:pPr algn="ctr"/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primijeniti terapiju.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2210" y="2613158"/>
            <a:ext cx="226379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Rani drugi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trimestar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prekid trudnoće i odmah primijeniti terapiju.  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Kasni drugi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trimestar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leukafereze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/transfuzije,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hidroksiureja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glukokortikoidi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*  do poroda**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846" y="4365104"/>
            <a:ext cx="221515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Kemoterapija (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antraciklinski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antibiotik)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ili</a:t>
            </a:r>
          </a:p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Standardana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kemoterapija (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normalnan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porod u 70%)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6000" y="1417539"/>
            <a:ext cx="21957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Prekid trudnoće i odmah primijeniti terapiju. 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Primjena samo kemoterapije</a:t>
            </a:r>
            <a:r>
              <a:rPr lang="hr-HR" sz="1200" b="1" baseline="30000" dirty="0" smtClean="0">
                <a:solidFill>
                  <a:schemeClr val="accent6">
                    <a:lumMod val="50000"/>
                  </a:schemeClr>
                </a:solidFill>
              </a:rPr>
              <a:t>&amp;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1736" y="1417540"/>
            <a:ext cx="21957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Odgoda terapije do 2/3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trimestra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.  Aktivna bolest: ABVD ili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vinblastin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6000" y="2611307"/>
            <a:ext cx="21957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Monoterapija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s ATRA-om i kemoterapijom nakon poroda 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Ili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ATRA u kombinaciji s kemoterapijom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1736" y="2613158"/>
            <a:ext cx="219573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Indolentni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Hodgkin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odgoda do iza poroda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Aktivna bolest: ABVD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Zračenje (bolest iznad ošita) uz zaštitu abdomena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6583" y="4364396"/>
            <a:ext cx="221515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Monoterapija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s ATRA-om i kemoterapijom nakon poroda ili 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ATRA u kombinaciji s kemoterapijom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1736" y="4364395"/>
            <a:ext cx="22151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Odgoda terapije do iza poroda Progresivna bolest: ABVD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5589240"/>
            <a:ext cx="1872208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TIM: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OPSTETRIČAR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HEMATOLOG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NEONATOLOG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1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31" y="2312005"/>
            <a:ext cx="219573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KML* (</a:t>
            </a:r>
            <a:r>
              <a:rPr lang="hr-HR" sz="1200" b="1" dirty="0" err="1" smtClean="0">
                <a:solidFill>
                  <a:schemeClr val="accent2">
                    <a:lumMod val="75000"/>
                  </a:schemeClr>
                </a:solidFill>
              </a:rPr>
              <a:t>Philadelphia</a:t>
            </a:r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 pozitivna)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071" y="4138046"/>
            <a:ext cx="219573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Esencijalna </a:t>
            </a:r>
            <a:r>
              <a:rPr lang="hr-HR" sz="1200" b="1" dirty="0" err="1" smtClean="0">
                <a:solidFill>
                  <a:schemeClr val="accent2">
                    <a:lumMod val="75000"/>
                  </a:schemeClr>
                </a:solidFill>
              </a:rPr>
              <a:t>trombocitemija</a:t>
            </a:r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31" y="3109022"/>
            <a:ext cx="2195736" cy="3035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72000" rtlCol="0" anchor="ctr">
            <a:spAutoFit/>
          </a:bodyPr>
          <a:lstStyle/>
          <a:p>
            <a:pPr algn="ctr" rtl="1"/>
            <a:r>
              <a:rPr lang="hr-HR" sz="1200" b="1" dirty="0" err="1" smtClean="0">
                <a:solidFill>
                  <a:schemeClr val="accent2">
                    <a:lumMod val="75000"/>
                  </a:schemeClr>
                </a:solidFill>
              </a:rPr>
              <a:t>Policitemija</a:t>
            </a:r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1200" b="1" dirty="0" err="1" smtClean="0">
                <a:solidFill>
                  <a:schemeClr val="accent2">
                    <a:lumMod val="75000"/>
                  </a:schemeClr>
                </a:solidFill>
              </a:rPr>
              <a:t>vera</a:t>
            </a:r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531" y="5173822"/>
            <a:ext cx="2195736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Primarna </a:t>
            </a:r>
            <a:r>
              <a:rPr lang="hr-HR" sz="1200" b="1" dirty="0" err="1" smtClean="0">
                <a:solidFill>
                  <a:schemeClr val="accent2">
                    <a:lumMod val="75000"/>
                  </a:schemeClr>
                </a:solidFill>
              </a:rPr>
              <a:t>mijelofibroza</a:t>
            </a:r>
            <a:r>
              <a:rPr lang="hr-HR" sz="12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1285995"/>
            <a:ext cx="196207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Standardna terapija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295914"/>
            <a:ext cx="196207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Jačina dokaza u trudnoći*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5520" y="1298691"/>
            <a:ext cx="1962077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Preporuka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3" y="2204020"/>
            <a:ext cx="1962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nhibitori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tirozin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kinaze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(TKI)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4425" y="3029957"/>
            <a:ext cx="1962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enepunkcije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hidroksiureja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(HU)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4425" y="4045712"/>
            <a:ext cx="1962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Hidroksiureja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(HU), </a:t>
            </a:r>
          </a:p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anagrelid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4424" y="5081488"/>
            <a:ext cx="196207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Hidroksiureja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(HU), </a:t>
            </a:r>
          </a:p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ruksolitinib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6830" y="2204019"/>
            <a:ext cx="1962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Nema dokaza, izbjegavati primjenu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8941" y="3032084"/>
            <a:ext cx="1962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enepunkcija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da; 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HU izbjegavati primjenu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074802"/>
            <a:ext cx="1962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Nema dokaza, izbjegavati primjenu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941" y="5081487"/>
            <a:ext cx="196207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Nema dokaza, izbjegavati primjenu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6918" y="2219671"/>
            <a:ext cx="1962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Interferon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algn="ctr"/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HU u 3.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trimestru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7375" y="3029956"/>
            <a:ext cx="1962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venepunkcija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</a:p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Interferon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HU u 3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trimestru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7374" y="4074802"/>
            <a:ext cx="1962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Interferon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 HU u 3.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trimestru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heparin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* *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6918" y="5081488"/>
            <a:ext cx="196207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Interferon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,  HU u 3. </a:t>
            </a:r>
            <a:r>
              <a:rPr lang="hr-HR" sz="1200" b="1" dirty="0" err="1" smtClean="0">
                <a:solidFill>
                  <a:schemeClr val="accent6">
                    <a:lumMod val="50000"/>
                  </a:schemeClr>
                </a:solidFill>
              </a:rPr>
              <a:t>trimestru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;   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55573" y="260648"/>
            <a:ext cx="482453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MIJELOPROLIFERATIVNI ZLOĆUDNI TUMORI TERAPIJA TIJEKOM TRUDNOĆE  </a:t>
            </a:r>
          </a:p>
        </p:txBody>
      </p:sp>
      <p:pic>
        <p:nvPicPr>
          <p:cNvPr id="23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8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75252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Dijagnostički pristup – osobitosti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Određivanje proširenosti HL </a:t>
            </a:r>
          </a:p>
          <a:p>
            <a:endParaRPr lang="hr-HR" sz="20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Terapija tijekom trudnoće 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Učinak terapije na rast i razvoj fetusa </a:t>
            </a:r>
            <a:endParaRPr lang="hr-HR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698" y="1556792"/>
            <a:ext cx="24895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(9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528" y="3657218"/>
            <a:ext cx="24895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(20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527" y="4241993"/>
            <a:ext cx="24895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(33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9525" y="1875002"/>
            <a:ext cx="543488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Placenta  - MDR fenotip (transfer lijekova) </a:t>
            </a:r>
          </a:p>
          <a:p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Recirkulacija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amnionske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tekućine (gutanje od strane fetusa)  -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teratogenost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antagonista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folata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i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metotreksata</a:t>
            </a:r>
            <a:endParaRPr lang="hr-HR" sz="16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81861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toksičnost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37044" y="3693513"/>
            <a:ext cx="622973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Manja porođajna težina,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prematurus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, mrtvorođenče, poremećaj funkcionalnog razvoja, mentalna retardacija, smanjeni kapacitet učenja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91680" y="5377571"/>
            <a:ext cx="1800200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Kasne </a:t>
            </a:r>
          </a:p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komplikacije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335" y="2141567"/>
            <a:ext cx="2489517" cy="5847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Implantacija 1-2 tjedan</a:t>
            </a:r>
          </a:p>
          <a:p>
            <a:pPr algn="ctr"/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Embriogeneza</a:t>
            </a: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 3-8 tjedan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8050" y="976074"/>
            <a:ext cx="541635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Spontani prekid trudnoće (tijekom implantacije) </a:t>
            </a:r>
          </a:p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Morfološke PROMJENE (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embriogeneza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Različiti „prozor osjetljivosti” (SŽS)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7529" y="3082309"/>
            <a:ext cx="2489517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2/3 </a:t>
            </a:r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trimestar</a:t>
            </a: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 – manja toksičnost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3776" y="5131349"/>
            <a:ext cx="3084448" cy="107721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Poremećaj rasta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Poremećaj intelekta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Smanjena </a:t>
            </a:r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gonadalna</a:t>
            </a: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 funkcija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Mutageneza</a:t>
            </a: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karcinogeneza</a:t>
            </a:r>
            <a:endParaRPr lang="hr-HR" sz="16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36" y="977726"/>
            <a:ext cx="2489517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prvi </a:t>
            </a:r>
            <a:r>
              <a:rPr lang="hr-HR" sz="1600" b="1" dirty="0" err="1" smtClean="0">
                <a:solidFill>
                  <a:schemeClr val="bg1"/>
                </a:solidFill>
                <a:latin typeface="Calibri" pitchFamily="34" charset="0"/>
              </a:rPr>
              <a:t>trimestar</a:t>
            </a:r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hr-HR" sz="1600" b="1" dirty="0" smtClean="0">
                <a:solidFill>
                  <a:schemeClr val="bg1"/>
                </a:solidFill>
                <a:latin typeface="Calibri" pitchFamily="34" charset="0"/>
              </a:rPr>
              <a:t>najveća toksičnost </a:t>
            </a:r>
          </a:p>
        </p:txBody>
      </p:sp>
    </p:spTree>
    <p:extLst>
      <p:ext uri="{BB962C8B-B14F-4D97-AF65-F5344CB8AC3E}">
        <p14:creationId xmlns:p14="http://schemas.microsoft.com/office/powerpoint/2010/main" xmlns="" val="36057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2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346705"/>
            <a:ext cx="3168352" cy="40011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radioterapija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3114" y="518318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TOKSIČNOST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2276872"/>
            <a:ext cx="5040560" cy="193899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Izloženost fetusa zračenju –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teratogeni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učinak i povećani rizik za zloćudne tumore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Učestalost ovisi: </a:t>
            </a:r>
          </a:p>
          <a:p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     - dozi zračenja</a:t>
            </a:r>
          </a:p>
          <a:p>
            <a:r>
              <a:rPr lang="hr-HR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    - veličini zračenog polja</a:t>
            </a:r>
          </a:p>
          <a:p>
            <a:r>
              <a:rPr lang="hr-HR" sz="2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    - udaljenosti zračenog polja od fetusa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7907" y="4385843"/>
            <a:ext cx="504056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Zračenje odgoditi do 2/3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trimestra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Ukupna doza na fetus ≤ 0.1 Gy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Svrha kontrola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lokalnoh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HL do poroda</a:t>
            </a:r>
          </a:p>
        </p:txBody>
      </p:sp>
    </p:spTree>
    <p:extLst>
      <p:ext uri="{BB962C8B-B14F-4D97-AF65-F5344CB8AC3E}">
        <p14:creationId xmlns:p14="http://schemas.microsoft.com/office/powerpoint/2010/main" xmlns="" val="11274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196752"/>
            <a:ext cx="3168352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Radioterapija – rizik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kongenitalnih</a:t>
            </a:r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 anomalija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181861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toksičnost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708920"/>
            <a:ext cx="5040560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U neozračene ženske osobe</a:t>
            </a:r>
          </a:p>
          <a:p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U ženske osobe /ozračen muški partner/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U ženske osobe doza 0.01-25 Gy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U ženske osobe doza &gt;25 Gy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308810"/>
            <a:ext cx="432048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Radioterapija – donji abdomen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8697" y="2708920"/>
            <a:ext cx="1407599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3.2 %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</a:rPr>
              <a:t>3.3%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C00000"/>
                </a:solidFill>
                <a:latin typeface="Calibri" pitchFamily="34" charset="0"/>
              </a:rPr>
              <a:t>10.4%</a:t>
            </a:r>
          </a:p>
          <a:p>
            <a:pPr marL="342900" indent="-342900">
              <a:buFont typeface="Arial" pitchFamily="34" charset="0"/>
              <a:buChar char="•"/>
            </a:pPr>
            <a:endParaRPr lang="hr-HR" sz="2000" b="1" dirty="0">
              <a:solidFill>
                <a:schemeClr val="accent4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r-HR" sz="2000" b="1" dirty="0" smtClean="0">
                <a:solidFill>
                  <a:srgbClr val="C00000"/>
                </a:solidFill>
                <a:latin typeface="Calibri" pitchFamily="34" charset="0"/>
              </a:rPr>
              <a:t>10% </a:t>
            </a:r>
          </a:p>
        </p:txBody>
      </p:sp>
    </p:spTree>
    <p:extLst>
      <p:ext uri="{BB962C8B-B14F-4D97-AF65-F5344CB8AC3E}">
        <p14:creationId xmlns:p14="http://schemas.microsoft.com/office/powerpoint/2010/main" xmlns="" val="35505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3114" y="518318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kasnija plodnost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2060848"/>
            <a:ext cx="108012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OVARIJ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1600" y="2460958"/>
            <a:ext cx="3096344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GUBITAK FUNKCIJE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-  citostatici (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alkilirajuće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tvari)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-  kumulativna doza 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-  dob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538176"/>
            <a:ext cx="3096344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GUBITAK FUNKCIJE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Privremen </a:t>
            </a:r>
          </a:p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Destrukcija zrelih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folikula</a:t>
            </a:r>
            <a:endParaRPr lang="hr-HR" sz="16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buAutoNum type="arabicPeriod" startAt="2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Trajan 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Destrukcija primordijalnih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folikula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2060848"/>
            <a:ext cx="108012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UTERUS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9315" y="2460958"/>
            <a:ext cx="3096344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KEMOTERAPIJA ??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RADIOTERAPIJA 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-  poremećaj u rastu</a:t>
            </a:r>
          </a:p>
          <a:p>
            <a:r>
              <a:rPr lang="hr-HR" sz="1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-  poremećaj krvnog optoka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7490" y="3538176"/>
            <a:ext cx="3096344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POSLJEDICE: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Pobačaj, (u 2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trimestru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Prijevremeni porod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Mala porođajna težina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Placenta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accreta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589240"/>
            <a:ext cx="628399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 muškaraca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spermatogeneza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a ne stvaranje testosterona</a:t>
            </a:r>
          </a:p>
        </p:txBody>
      </p:sp>
    </p:spTree>
    <p:extLst>
      <p:ext uri="{BB962C8B-B14F-4D97-AF65-F5344CB8AC3E}">
        <p14:creationId xmlns:p14="http://schemas.microsoft.com/office/powerpoint/2010/main" xmlns="" val="23089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90" y="557225"/>
            <a:ext cx="7836217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HODGKINOV LIMFOM U TRUDNICA – PORUKE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1000" y="1540671"/>
            <a:ext cx="237359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Biopsija limfnog čvora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1273" y="3881616"/>
            <a:ext cx="167053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TERAPIJA </a:t>
            </a:r>
            <a:endParaRPr lang="hr-HR" sz="12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909" y="3849973"/>
            <a:ext cx="237359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Terapija nakon poroda: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 st. IA i IIA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nakon 20 tjedna 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5909" y="4680735"/>
            <a:ext cx="23735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Terapija odmah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Progresivni limfom 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1000" y="2381979"/>
            <a:ext cx="23735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solidFill>
                  <a:srgbClr val="7030A0"/>
                </a:solidFill>
              </a:rPr>
              <a:t>Rtg</a:t>
            </a:r>
            <a:r>
              <a:rPr lang="hr-HR" sz="1600" b="1" dirty="0" smtClean="0">
                <a:solidFill>
                  <a:srgbClr val="7030A0"/>
                </a:solidFill>
              </a:rPr>
              <a:t> pluća i srca*</a:t>
            </a:r>
          </a:p>
          <a:p>
            <a:pPr algn="ctr"/>
            <a:r>
              <a:rPr lang="hr-HR" sz="1600" b="1" dirty="0" smtClean="0">
                <a:solidFill>
                  <a:srgbClr val="7030A0"/>
                </a:solidFill>
              </a:rPr>
              <a:t>MRI </a:t>
            </a:r>
            <a:r>
              <a:rPr lang="hr-HR" sz="1600" b="1" dirty="0" err="1" smtClean="0">
                <a:solidFill>
                  <a:srgbClr val="7030A0"/>
                </a:solidFill>
              </a:rPr>
              <a:t>toraksa</a:t>
            </a:r>
            <a:r>
              <a:rPr lang="hr-HR" sz="1600" b="1" dirty="0" smtClean="0">
                <a:solidFill>
                  <a:srgbClr val="7030A0"/>
                </a:solidFill>
              </a:rPr>
              <a:t> i abdomena</a:t>
            </a:r>
            <a:r>
              <a:rPr lang="hr-HR" sz="1600" b="1" baseline="30000" dirty="0" smtClean="0">
                <a:solidFill>
                  <a:srgbClr val="7030A0"/>
                </a:solidFill>
              </a:rPr>
              <a:t>&amp;</a:t>
            </a:r>
            <a:endParaRPr lang="hr-HR" sz="1600" b="1" dirty="0" smtClean="0">
              <a:solidFill>
                <a:srgbClr val="7030A0"/>
              </a:solidFill>
            </a:endParaRPr>
          </a:p>
          <a:p>
            <a:pPr algn="ctr"/>
            <a:r>
              <a:rPr lang="hr-HR" sz="1600" b="1" dirty="0" smtClean="0">
                <a:solidFill>
                  <a:srgbClr val="7030A0"/>
                </a:solidFill>
              </a:rPr>
              <a:t>UZV abdomena</a:t>
            </a:r>
            <a:endParaRPr lang="hr-HR" sz="1200" b="1" dirty="0" smtClean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527" y="3212976"/>
            <a:ext cx="237359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7030A0"/>
                </a:solidFill>
              </a:rPr>
              <a:t>Biopsija kosti</a:t>
            </a:r>
            <a:endParaRPr lang="hr-HR" sz="1200" b="1" dirty="0" smtClean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0350" y="2381979"/>
            <a:ext cx="17516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Kontraindikacija u trudnoći: PET-CT   </a:t>
            </a:r>
            <a:endParaRPr lang="hr-HR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1273" y="1535306"/>
            <a:ext cx="167053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DIJAGNOZA</a:t>
            </a:r>
            <a:endParaRPr lang="hr-HR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273" y="2381979"/>
            <a:ext cx="1670532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PROŠIRENOST </a:t>
            </a:r>
            <a:endParaRPr lang="hr-HR" sz="12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6091689"/>
            <a:ext cx="1670532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TOKSIČNOST</a:t>
            </a:r>
            <a:endParaRPr lang="hr-HR" sz="12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5911" y="6073746"/>
            <a:ext cx="237359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FF0000"/>
                </a:solidFill>
              </a:rPr>
              <a:t>U 1 </a:t>
            </a:r>
            <a:r>
              <a:rPr lang="hr-HR" sz="1600" b="1" dirty="0" err="1" smtClean="0">
                <a:solidFill>
                  <a:srgbClr val="FF0000"/>
                </a:solidFill>
              </a:rPr>
              <a:t>trimestru</a:t>
            </a:r>
            <a:r>
              <a:rPr lang="hr-HR" sz="1600" b="1" dirty="0" smtClean="0">
                <a:solidFill>
                  <a:srgbClr val="FF0000"/>
                </a:solidFill>
              </a:rPr>
              <a:t> 15%   </a:t>
            </a:r>
            <a:endParaRPr lang="hr-HR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4188292"/>
            <a:ext cx="1670532" cy="15696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Medicinski tim: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600" b="1" dirty="0" err="1" smtClean="0">
                <a:solidFill>
                  <a:schemeClr val="bg1"/>
                </a:solidFill>
              </a:rPr>
              <a:t>Opstetričar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</a:rPr>
              <a:t>Hematolog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600" b="1" dirty="0" err="1" smtClean="0">
                <a:solidFill>
                  <a:schemeClr val="bg1"/>
                </a:solidFill>
              </a:rPr>
              <a:t>Neonatolog</a:t>
            </a:r>
            <a:endParaRPr lang="hr-HR" sz="16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bg1"/>
                </a:solidFill>
              </a:rPr>
              <a:t>Onkolog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r-HR" sz="1600" b="1" dirty="0" err="1" smtClean="0">
                <a:solidFill>
                  <a:schemeClr val="bg1"/>
                </a:solidFill>
              </a:rPr>
              <a:t>Med.sestre</a:t>
            </a:r>
            <a:endParaRPr lang="hr-HR" sz="1200" b="1" dirty="0" smtClean="0">
              <a:solidFill>
                <a:schemeClr val="bg1"/>
              </a:solidFill>
            </a:endParaRPr>
          </a:p>
        </p:txBody>
      </p:sp>
      <p:pic>
        <p:nvPicPr>
          <p:cNvPr id="18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3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www.spamarrest.com/members/webmail/attachment.do?folder=INBOX&amp;uid=10080&amp;cid=70A2EA4D-8F82-473F-B0AE-35CBBFD8110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G: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7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116632"/>
            <a:ext cx="3048399" cy="64633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3600" b="1" dirty="0" smtClean="0"/>
              <a:t>ŠAMPIONI !!!!!</a:t>
            </a:r>
            <a:endParaRPr lang="hr-HR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/>
          <p:cNvSpPr txBox="1">
            <a:spLocks/>
          </p:cNvSpPr>
          <p:nvPr/>
        </p:nvSpPr>
        <p:spPr>
          <a:xfrm>
            <a:off x="1450087" y="260648"/>
            <a:ext cx="6169119" cy="2015703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>
                <a:lumMod val="65000"/>
              </a:schemeClr>
            </a:solidFill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LIMFOMI</a:t>
            </a:r>
            <a:b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optimalno liječenje i</a:t>
            </a:r>
            <a:b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hr-HR" sz="400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kasnija plodnost</a:t>
            </a:r>
            <a:endParaRPr lang="hr-HR" sz="28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3" descr="Dub55 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174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5786437"/>
            <a:ext cx="381635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Goethe:</a:t>
            </a:r>
          </a:p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Što znaš to i vidiš….  </a:t>
            </a:r>
          </a:p>
        </p:txBody>
      </p:sp>
      <p:pic>
        <p:nvPicPr>
          <p:cNvPr id="5" name="Picture 2" descr="C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4" descr="Nacionalni park Brijuni - povratak na početnu stranicu">
            <a:hlinkClick r:id="rId5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18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090" y="1412776"/>
            <a:ext cx="4572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Heterogena skupina zloćudnih tumora B i T zrelih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limfocita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i njihovih prethodnih nezrelih stanica,  te NK stanica 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04664"/>
            <a:ext cx="3312368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L I M F O M 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3047474"/>
            <a:ext cx="248951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Ne-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Hodgkinovi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limfomi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3047474"/>
            <a:ext cx="2489517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Hodgkinov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limfom 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3717032"/>
            <a:ext cx="108011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agresivni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52361" y="3717032"/>
            <a:ext cx="108011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indolentni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1428" y="5877272"/>
            <a:ext cx="2243001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976" y="4365104"/>
            <a:ext cx="0" cy="151216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93596" y="4998228"/>
            <a:ext cx="1090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Učestalost (%)</a:t>
            </a:r>
            <a:endParaRPr lang="hr-H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33365" y="6238653"/>
            <a:ext cx="1019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Dob (godine)</a:t>
            </a:r>
            <a:endParaRPr lang="hr-H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19" y="4277736"/>
            <a:ext cx="3818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0</a:t>
            </a:r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343" y="5877272"/>
            <a:ext cx="2472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0    10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 30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50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70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  90 </a:t>
            </a:r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950020" y="5970148"/>
            <a:ext cx="2243001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58568" y="4457980"/>
            <a:ext cx="0" cy="151216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034996" y="5091104"/>
            <a:ext cx="1090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Učestalost (%)</a:t>
            </a:r>
            <a:endParaRPr lang="hr-H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1957" y="6331529"/>
            <a:ext cx="1019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</a:rPr>
              <a:t>Dob (godine)</a:t>
            </a:r>
            <a:endParaRPr lang="hr-HR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1037" y="4424176"/>
            <a:ext cx="3818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50</a:t>
            </a: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0</a:t>
            </a:r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43597" y="5944083"/>
            <a:ext cx="24721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0    10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 30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40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50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70    </a:t>
            </a:r>
            <a:r>
              <a:rPr lang="hr-HR" sz="1000" b="1" dirty="0" err="1" smtClean="0">
                <a:solidFill>
                  <a:schemeClr val="accent6">
                    <a:lumMod val="50000"/>
                  </a:schemeClr>
                </a:solidFill>
              </a:rPr>
              <a:t>80</a:t>
            </a:r>
            <a:r>
              <a:rPr lang="hr-HR" sz="1000" b="1" dirty="0" smtClean="0">
                <a:solidFill>
                  <a:schemeClr val="accent6">
                    <a:lumMod val="50000"/>
                  </a:schemeClr>
                </a:solidFill>
              </a:rPr>
              <a:t>     90 </a:t>
            </a:r>
            <a:endParaRPr lang="hr-HR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74255" y="5061527"/>
            <a:ext cx="2309090" cy="794999"/>
          </a:xfrm>
          <a:custGeom>
            <a:avLst/>
            <a:gdLst>
              <a:gd name="connsiteX0" fmla="*/ 0 w 2309090"/>
              <a:gd name="connsiteY0" fmla="*/ 794328 h 794999"/>
              <a:gd name="connsiteX1" fmla="*/ 212436 w 2309090"/>
              <a:gd name="connsiteY1" fmla="*/ 766618 h 794999"/>
              <a:gd name="connsiteX2" fmla="*/ 489527 w 2309090"/>
              <a:gd name="connsiteY2" fmla="*/ 609600 h 794999"/>
              <a:gd name="connsiteX3" fmla="*/ 988290 w 2309090"/>
              <a:gd name="connsiteY3" fmla="*/ 665018 h 794999"/>
              <a:gd name="connsiteX4" fmla="*/ 1302327 w 2309090"/>
              <a:gd name="connsiteY4" fmla="*/ 378691 h 794999"/>
              <a:gd name="connsiteX5" fmla="*/ 1551709 w 2309090"/>
              <a:gd name="connsiteY5" fmla="*/ 0 h 794999"/>
              <a:gd name="connsiteX6" fmla="*/ 1551709 w 2309090"/>
              <a:gd name="connsiteY6" fmla="*/ 0 h 794999"/>
              <a:gd name="connsiteX7" fmla="*/ 1681018 w 2309090"/>
              <a:gd name="connsiteY7" fmla="*/ 129309 h 794999"/>
              <a:gd name="connsiteX8" fmla="*/ 2004290 w 2309090"/>
              <a:gd name="connsiteY8" fmla="*/ 665018 h 794999"/>
              <a:gd name="connsiteX9" fmla="*/ 2309090 w 2309090"/>
              <a:gd name="connsiteY9" fmla="*/ 738909 h 794999"/>
              <a:gd name="connsiteX10" fmla="*/ 2309090 w 2309090"/>
              <a:gd name="connsiteY10" fmla="*/ 738909 h 79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9090" h="794999">
                <a:moveTo>
                  <a:pt x="0" y="794328"/>
                </a:moveTo>
                <a:cubicBezTo>
                  <a:pt x="65424" y="795867"/>
                  <a:pt x="130848" y="797406"/>
                  <a:pt x="212436" y="766618"/>
                </a:cubicBezTo>
                <a:cubicBezTo>
                  <a:pt x="294024" y="735830"/>
                  <a:pt x="360218" y="626533"/>
                  <a:pt x="489527" y="609600"/>
                </a:cubicBezTo>
                <a:cubicBezTo>
                  <a:pt x="618836" y="592667"/>
                  <a:pt x="852823" y="703503"/>
                  <a:pt x="988290" y="665018"/>
                </a:cubicBezTo>
                <a:cubicBezTo>
                  <a:pt x="1123757" y="626533"/>
                  <a:pt x="1208424" y="489527"/>
                  <a:pt x="1302327" y="378691"/>
                </a:cubicBezTo>
                <a:cubicBezTo>
                  <a:pt x="1396230" y="267855"/>
                  <a:pt x="1551709" y="0"/>
                  <a:pt x="1551709" y="0"/>
                </a:cubicBezTo>
                <a:lnTo>
                  <a:pt x="1551709" y="0"/>
                </a:lnTo>
                <a:cubicBezTo>
                  <a:pt x="1573260" y="21551"/>
                  <a:pt x="1605588" y="18473"/>
                  <a:pt x="1681018" y="129309"/>
                </a:cubicBezTo>
                <a:cubicBezTo>
                  <a:pt x="1756448" y="240145"/>
                  <a:pt x="1899611" y="563418"/>
                  <a:pt x="2004290" y="665018"/>
                </a:cubicBezTo>
                <a:cubicBezTo>
                  <a:pt x="2108969" y="766618"/>
                  <a:pt x="2309090" y="738909"/>
                  <a:pt x="2309090" y="738909"/>
                </a:cubicBezTo>
                <a:lnTo>
                  <a:pt x="2309090" y="7389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Freeform 27"/>
          <p:cNvSpPr/>
          <p:nvPr/>
        </p:nvSpPr>
        <p:spPr>
          <a:xfrm>
            <a:off x="6012873" y="5239784"/>
            <a:ext cx="2133600" cy="750092"/>
          </a:xfrm>
          <a:custGeom>
            <a:avLst/>
            <a:gdLst>
              <a:gd name="connsiteX0" fmla="*/ 0 w 2133600"/>
              <a:gd name="connsiteY0" fmla="*/ 708434 h 750092"/>
              <a:gd name="connsiteX1" fmla="*/ 350982 w 2133600"/>
              <a:gd name="connsiteY1" fmla="*/ 680725 h 750092"/>
              <a:gd name="connsiteX2" fmla="*/ 554182 w 2133600"/>
              <a:gd name="connsiteY2" fmla="*/ 61889 h 750092"/>
              <a:gd name="connsiteX3" fmla="*/ 665018 w 2133600"/>
              <a:gd name="connsiteY3" fmla="*/ 80361 h 750092"/>
              <a:gd name="connsiteX4" fmla="*/ 831272 w 2133600"/>
              <a:gd name="connsiteY4" fmla="*/ 579125 h 750092"/>
              <a:gd name="connsiteX5" fmla="*/ 1256145 w 2133600"/>
              <a:gd name="connsiteY5" fmla="*/ 560652 h 750092"/>
              <a:gd name="connsiteX6" fmla="*/ 1422400 w 2133600"/>
              <a:gd name="connsiteY6" fmla="*/ 108071 h 750092"/>
              <a:gd name="connsiteX7" fmla="*/ 1764145 w 2133600"/>
              <a:gd name="connsiteY7" fmla="*/ 514471 h 750092"/>
              <a:gd name="connsiteX8" fmla="*/ 2133600 w 2133600"/>
              <a:gd name="connsiteY8" fmla="*/ 671489 h 750092"/>
              <a:gd name="connsiteX9" fmla="*/ 2133600 w 2133600"/>
              <a:gd name="connsiteY9" fmla="*/ 671489 h 75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600" h="750092">
                <a:moveTo>
                  <a:pt x="0" y="708434"/>
                </a:moveTo>
                <a:cubicBezTo>
                  <a:pt x="129309" y="748458"/>
                  <a:pt x="258618" y="788482"/>
                  <a:pt x="350982" y="680725"/>
                </a:cubicBezTo>
                <a:cubicBezTo>
                  <a:pt x="443346" y="572968"/>
                  <a:pt x="501843" y="161950"/>
                  <a:pt x="554182" y="61889"/>
                </a:cubicBezTo>
                <a:cubicBezTo>
                  <a:pt x="606521" y="-38172"/>
                  <a:pt x="618836" y="-5845"/>
                  <a:pt x="665018" y="80361"/>
                </a:cubicBezTo>
                <a:cubicBezTo>
                  <a:pt x="711200" y="166567"/>
                  <a:pt x="732751" y="499077"/>
                  <a:pt x="831272" y="579125"/>
                </a:cubicBezTo>
                <a:cubicBezTo>
                  <a:pt x="929793" y="659173"/>
                  <a:pt x="1157624" y="639161"/>
                  <a:pt x="1256145" y="560652"/>
                </a:cubicBezTo>
                <a:cubicBezTo>
                  <a:pt x="1354666" y="482143"/>
                  <a:pt x="1337733" y="115768"/>
                  <a:pt x="1422400" y="108071"/>
                </a:cubicBezTo>
                <a:cubicBezTo>
                  <a:pt x="1507067" y="100374"/>
                  <a:pt x="1645612" y="420568"/>
                  <a:pt x="1764145" y="514471"/>
                </a:cubicBezTo>
                <a:cubicBezTo>
                  <a:pt x="1882678" y="608374"/>
                  <a:pt x="2133600" y="671489"/>
                  <a:pt x="2133600" y="671489"/>
                </a:cubicBezTo>
                <a:lnTo>
                  <a:pt x="2133600" y="6714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Rectangle 28"/>
          <p:cNvSpPr/>
          <p:nvPr/>
        </p:nvSpPr>
        <p:spPr>
          <a:xfrm>
            <a:off x="2180353" y="4959994"/>
            <a:ext cx="144016" cy="8965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TextBox 30"/>
          <p:cNvSpPr txBox="1"/>
          <p:nvPr/>
        </p:nvSpPr>
        <p:spPr>
          <a:xfrm>
            <a:off x="1983826" y="4591610"/>
            <a:ext cx="537327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64 g.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44908" y="5093344"/>
            <a:ext cx="144016" cy="8965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7380312" y="5093344"/>
            <a:ext cx="144016" cy="8965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6348252" y="4652216"/>
            <a:ext cx="54053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20 g.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83656" y="4652217"/>
            <a:ext cx="540533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65 g.</a:t>
            </a:r>
            <a:endParaRPr lang="hr-HR" sz="14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3597" y="6166645"/>
            <a:ext cx="76792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Rectangle 37"/>
          <p:cNvSpPr/>
          <p:nvPr/>
        </p:nvSpPr>
        <p:spPr>
          <a:xfrm>
            <a:off x="947679" y="6090592"/>
            <a:ext cx="76792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/>
          <p:cNvSpPr txBox="1"/>
          <p:nvPr/>
        </p:nvSpPr>
        <p:spPr>
          <a:xfrm>
            <a:off x="3359314" y="6043251"/>
            <a:ext cx="1426160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 smtClean="0">
                <a:solidFill>
                  <a:schemeClr val="bg1"/>
                </a:solidFill>
              </a:rPr>
              <a:t>Generativna dob</a:t>
            </a:r>
            <a:endParaRPr lang="hr-HR" sz="1400" b="1" dirty="0">
              <a:solidFill>
                <a:schemeClr val="bg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932040" y="6234608"/>
            <a:ext cx="1224136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907704" y="6183468"/>
            <a:ext cx="1320514" cy="136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" idx="0"/>
            <a:endCxn id="3" idx="2"/>
          </p:cNvCxnSpPr>
          <p:nvPr/>
        </p:nvCxnSpPr>
        <p:spPr>
          <a:xfrm flipH="1" flipV="1">
            <a:off x="4355976" y="989439"/>
            <a:ext cx="5114" cy="42333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350862" y="2336107"/>
            <a:ext cx="7671" cy="8806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" idx="3"/>
            <a:endCxn id="5" idx="1"/>
          </p:cNvCxnSpPr>
          <p:nvPr/>
        </p:nvCxnSpPr>
        <p:spPr>
          <a:xfrm>
            <a:off x="3029069" y="3216751"/>
            <a:ext cx="2623051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785474" y="2776429"/>
            <a:ext cx="495649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 smtClean="0"/>
              <a:t>10%</a:t>
            </a:r>
            <a:endParaRPr lang="hr-HR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491880" y="2776429"/>
            <a:ext cx="498855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400" b="1" dirty="0"/>
              <a:t>9</a:t>
            </a:r>
            <a:r>
              <a:rPr lang="hr-HR" sz="1400" b="1" dirty="0" smtClean="0"/>
              <a:t>0%</a:t>
            </a:r>
            <a:endParaRPr lang="hr-HR" sz="1400" b="1" dirty="0"/>
          </a:p>
        </p:txBody>
      </p:sp>
      <p:pic>
        <p:nvPicPr>
          <p:cNvPr id="40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0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5" grpId="0"/>
      <p:bldP spid="16" grpId="0"/>
      <p:bldP spid="18" grpId="0"/>
      <p:bldP spid="19" grpId="0"/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235391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chemeClr val="bg1"/>
                </a:solidFill>
              </a:rPr>
              <a:t>1:1000 – 1:6000 trudnoća</a:t>
            </a: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1772816"/>
            <a:ext cx="235391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bg1"/>
                </a:solidFill>
              </a:rPr>
              <a:t>    3% svih bolesnika s HL      </a:t>
            </a:r>
            <a:endParaRPr lang="hr-HR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3356992"/>
            <a:ext cx="123854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chemeClr val="bg1"/>
                </a:solidFill>
              </a:rPr>
              <a:t>PROBLEM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6235" y="3720051"/>
            <a:ext cx="3370844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Nema relevantnih dokaza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562" y="4058605"/>
            <a:ext cx="248951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Nema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prospektivnih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randomiziranih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kliničkih studija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2809" y="2420888"/>
            <a:ext cx="3049165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    rijedak zloćudni tumor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u trudnoći      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3210" y="5085184"/>
            <a:ext cx="3383869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Manje retrospektivne studije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7562" y="5432198"/>
            <a:ext cx="24895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Serije od 50-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ak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trudnica s 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Hodgkinovim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limfomom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75252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Dijagnostički pristup – osobitosti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Određivanje proširenosti HL </a:t>
            </a:r>
          </a:p>
          <a:p>
            <a:endParaRPr lang="hr-HR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Terapija tijekom trudnoće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Učinak terapije na rast i razvoj fetusa</a:t>
            </a:r>
          </a:p>
        </p:txBody>
      </p:sp>
      <p:pic>
        <p:nvPicPr>
          <p:cNvPr id="4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8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75252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Dijagnostički pristup – osobitosti</a:t>
            </a:r>
            <a:endParaRPr lang="hr-HR" sz="20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Određivanje proširenosti HL </a:t>
            </a:r>
          </a:p>
          <a:p>
            <a:endParaRPr lang="hr-HR" sz="2000" b="1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Učinak terapije na rast i razvoj fetusa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Terapija tijekom trudnoće </a:t>
            </a:r>
          </a:p>
        </p:txBody>
      </p:sp>
      <p:pic>
        <p:nvPicPr>
          <p:cNvPr id="4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6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766120"/>
            <a:ext cx="24895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(7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491591"/>
            <a:ext cx="24895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(18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278288"/>
            <a:ext cx="24895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(30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037" y="2761948"/>
            <a:ext cx="197497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Punkcija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pic>
        <p:nvPicPr>
          <p:cNvPr id="11" name="Picture 5" descr="s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0503" y="5029623"/>
            <a:ext cx="1540875" cy="14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8264" y="3430035"/>
            <a:ext cx="19929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err="1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Hodgkinov</a:t>
            </a:r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limfom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181861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dijagnostika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1037" y="3499123"/>
            <a:ext cx="197497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Punkcija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037" y="4278287"/>
            <a:ext cx="197497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Punkcija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8416" y="2761947"/>
            <a:ext cx="1974979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Biopsija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8416" y="3499123"/>
            <a:ext cx="197497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Biopsija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8416" y="4278288"/>
            <a:ext cx="197497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Biospija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limfnog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čvora </a:t>
            </a:r>
          </a:p>
        </p:txBody>
      </p:sp>
      <p:pic>
        <p:nvPicPr>
          <p:cNvPr id="1026" name="Picture 2" descr="L:\slike-stefan\stefan-lymphdepletio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9260" y="5029623"/>
            <a:ext cx="2033289" cy="152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-Up Arrow 18"/>
          <p:cNvSpPr/>
          <p:nvPr/>
        </p:nvSpPr>
        <p:spPr>
          <a:xfrm>
            <a:off x="7208748" y="4365104"/>
            <a:ext cx="1035659" cy="1728192"/>
          </a:xfrm>
          <a:prstGeom prst="leftUpArrow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204804" y="1340768"/>
            <a:ext cx="24642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Unatrag 14 dana bezbolna 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tvorba desno na vratu 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0525" y="1369666"/>
            <a:ext cx="24642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LČ desno na vratu 4 cm, bezbolan, pomičan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ostale regije Ø 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171" y="5185735"/>
            <a:ext cx="24642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Nalazi: SE 79, L 12.5 (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Ly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12%),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Cu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29, LD 211 </a:t>
            </a:r>
          </a:p>
          <a:p>
            <a:pPr algn="ctr"/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</a:rPr>
              <a:t>feritin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22 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6329" y="1263824"/>
            <a:ext cx="26755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B simptomi: </a:t>
            </a:r>
          </a:p>
          <a:p>
            <a:pPr marL="285750" indent="-285750">
              <a:buFontTx/>
              <a:buChar char="-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Gubitak na težini (&gt;10%)</a:t>
            </a:r>
          </a:p>
          <a:p>
            <a:pPr marL="285750" indent="-285750">
              <a:buFontTx/>
              <a:buChar char="-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Vrućica </a:t>
            </a:r>
          </a:p>
          <a:p>
            <a:pPr marL="285750" indent="-285750">
              <a:buFontTx/>
              <a:buChar char="-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Noćno znojenje/svrbež </a:t>
            </a:r>
            <a:endParaRPr lang="hr-H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5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312368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u trudnoći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2708920"/>
            <a:ext cx="4752528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Dijagnostički pristup – osobitosti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Određivanje proširenosti HL </a:t>
            </a:r>
          </a:p>
          <a:p>
            <a:endParaRPr lang="hr-HR" sz="20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Terapija tijekom trudnoće 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2000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Učinak terapije  na rast i razvoj fetusa </a:t>
            </a:r>
          </a:p>
        </p:txBody>
      </p:sp>
      <p:pic>
        <p:nvPicPr>
          <p:cNvPr id="4" name="Picture 4" descr="Nacionalni park Brijuni - povratak na početnu stranicu">
            <a:hlinkClick r:id="rId2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E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75"/>
            <a:ext cx="1057300" cy="5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cionalni park Brijuni - povratak na početnu stranicu">
            <a:hlinkClick r:id="rId4" tooltip="Nacionalni park Brijuni - povratak na početnu stranicu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97352"/>
            <a:ext cx="648072" cy="19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9141" y="6554590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Rujan 2013</a:t>
            </a:r>
            <a:endParaRPr lang="hr-HR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766120"/>
            <a:ext cx="248951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(7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1338830"/>
            <a:ext cx="2088231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Stadij I:</a:t>
            </a:r>
          </a:p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Zahvaćenost jedne regije (I) ili jednog </a:t>
            </a:r>
            <a:r>
              <a:rPr lang="hr-HR" sz="14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ekstralimfocitnog</a:t>
            </a:r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organa (IE)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491591"/>
            <a:ext cx="248951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(18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278288"/>
            <a:ext cx="248951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Trudnica </a:t>
            </a:r>
          </a:p>
          <a:p>
            <a:pPr algn="ctr"/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(30 tjedan trudnoće) </a:t>
            </a:r>
            <a:endParaRPr lang="hr-HR" sz="12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037" y="2761948"/>
            <a:ext cx="622973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 snimka sa zaštitom trbuha (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poz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. nalaz MRI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toraksa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), UZV i MRI abdomena, biopsija kosti (B simptomi)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181861"/>
            <a:ext cx="648072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 err="1" smtClean="0">
                <a:solidFill>
                  <a:schemeClr val="accent2">
                    <a:lumMod val="75000"/>
                  </a:schemeClr>
                </a:solidFill>
              </a:rPr>
              <a:t>Hodgkinov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 limfom – proširenost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1037" y="3499123"/>
            <a:ext cx="622973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PA snimka sa zaštitom trbuha (MRI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toraksa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), UZV i MRI abdomena, CT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toraksa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i abdomena, </a:t>
            </a:r>
            <a:r>
              <a:rPr lang="hr-HR" sz="16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biospija</a:t>
            </a: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kosti (B simptomi)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215" y="4298610"/>
            <a:ext cx="622955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Ovisno o općim simptomima, te fazi trudnoće inducirati porod ili porod prirodnim putem i zatim uobičajena dg proširenosti HL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9752" y="1343005"/>
            <a:ext cx="2016224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Stadij II:</a:t>
            </a:r>
          </a:p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Zahvaćenost 2 ili više regija   iste strane ošita (II) ili  jednog organa (IIE)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55976" y="1338828"/>
            <a:ext cx="1939772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Stadij III:</a:t>
            </a:r>
          </a:p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Zahvaćenost regija  s obje strane ošita (III) ili  jednog organa (IIIE)</a:t>
            </a:r>
          </a:p>
          <a:p>
            <a:pPr algn="ctr"/>
            <a:endParaRPr lang="hr-HR" sz="1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5748" y="1338827"/>
            <a:ext cx="241750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Stadij IV:</a:t>
            </a:r>
          </a:p>
          <a:p>
            <a:pPr algn="ctr"/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Difuzna/</a:t>
            </a:r>
            <a:r>
              <a:rPr lang="hr-HR" sz="14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diseminirana</a:t>
            </a:r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žarišta u 1 ili više organa sa ili bez zahvaćenosti LČ </a:t>
            </a:r>
          </a:p>
          <a:p>
            <a:pPr algn="ctr"/>
            <a:endParaRPr lang="hr-HR" sz="1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1319" y="5157191"/>
            <a:ext cx="2952328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KONTRAINDIKACIJA: 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PET 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Scintigrafija kosti</a:t>
            </a:r>
          </a:p>
          <a:p>
            <a:pPr algn="ctr"/>
            <a:r>
              <a:rPr lang="hr-HR" sz="2000" b="1" dirty="0" smtClean="0">
                <a:solidFill>
                  <a:schemeClr val="bg1"/>
                </a:solidFill>
                <a:latin typeface="Calibri" pitchFamily="34" charset="0"/>
              </a:rPr>
              <a:t>Scintigrafija </a:t>
            </a:r>
            <a:r>
              <a:rPr lang="hr-HR" sz="2000" b="1" dirty="0" err="1" smtClean="0">
                <a:solidFill>
                  <a:schemeClr val="bg1"/>
                </a:solidFill>
                <a:latin typeface="Calibri" pitchFamily="34" charset="0"/>
              </a:rPr>
              <a:t>galijem</a:t>
            </a:r>
            <a:endParaRPr lang="hr-HR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7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15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1254</Words>
  <Application>Microsoft Office PowerPoint</Application>
  <PresentationFormat>On-screen Show (4:3)</PresentationFormat>
  <Paragraphs>351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boris;Brijuni - HL-trudnice</dc:creator>
  <cp:lastModifiedBy>Maja Orsag</cp:lastModifiedBy>
  <cp:revision>58</cp:revision>
  <dcterms:created xsi:type="dcterms:W3CDTF">2013-07-08T13:06:39Z</dcterms:created>
  <dcterms:modified xsi:type="dcterms:W3CDTF">2013-09-07T07:59:53Z</dcterms:modified>
</cp:coreProperties>
</file>